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0" r:id="rId3"/>
    <p:sldId id="258" r:id="rId4"/>
    <p:sldId id="257" r:id="rId5"/>
  </p:sldIdLst>
  <p:sldSz cx="9144000" cy="6858000" type="screen4x3"/>
  <p:notesSz cx="6735763" cy="986948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-1092" y="-78"/>
      </p:cViewPr>
      <p:guideLst>
        <p:guide orient="horz" pos="2160"/>
        <p:guide pos="56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BFBC-31CD-DD4F-A28F-2FCC50A0099A}" type="datetimeFigureOut">
              <a:rPr lang="ja-JP" altLang="en-US" smtClean="0"/>
              <a:pPr/>
              <a:t>2013/6/14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DF1C0-036F-EE4A-A48A-585DEFAB4DC2}" type="slidenum">
              <a:rPr lang="ja-JP" altLang="en-US" smtClean="0"/>
              <a:pPr/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val="382332256"/>
              </p:ext>
            </p:extLst>
          </p:nvPr>
        </p:nvGraphicFramePr>
        <p:xfrm>
          <a:off x="254000" y="517880"/>
          <a:ext cx="8681356" cy="5911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76"/>
                <a:gridCol w="777176"/>
                <a:gridCol w="777176"/>
                <a:gridCol w="777176"/>
                <a:gridCol w="1079412"/>
                <a:gridCol w="541468"/>
                <a:gridCol w="810857"/>
                <a:gridCol w="310287"/>
                <a:gridCol w="310287"/>
                <a:gridCol w="310287"/>
                <a:gridCol w="310287"/>
                <a:gridCol w="1061533"/>
                <a:gridCol w="838234"/>
              </a:tblGrid>
              <a:tr h="17687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No.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Age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Sex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COHb</a:t>
                      </a:r>
                      <a:r>
                        <a:rPr lang="en-US" altLang="ja-JP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(%)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cause of death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Orange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Colliquatte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ja-JP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Contraction B 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"/>
                      </a:endParaRPr>
                    </a:p>
                  </a:txBody>
                  <a:tcPr marL="12700" marR="12700" marT="12700" marB="0" anchor="ctr"/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"/>
                      </a:endParaRPr>
                    </a:p>
                  </a:txBody>
                  <a:tcPr marL="12700" marR="12700" marT="12700" marB="0" anchor="ctr"/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Postmortem Interval 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Remaining GC %</a:t>
                      </a:r>
                      <a:endParaRPr lang="ja-JP" sz="11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</a:tr>
              <a:tr h="17687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R</a:t>
                      </a:r>
                      <a:endParaRPr lang="ja-JP" sz="11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S-L</a:t>
                      </a:r>
                      <a:endParaRPr lang="ja-JP" sz="11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S-T</a:t>
                      </a:r>
                      <a:endParaRPr lang="ja-JP" sz="11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R</a:t>
                      </a:r>
                      <a:endParaRPr lang="ja-JP" sz="11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73.3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36hours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73.7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33hours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74.2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66.5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72.8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74.2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71.3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79.7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66.5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3.5days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ND 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93.7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29.7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82.8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27.7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78.4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29.7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32.7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78.5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21.4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87.1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24.3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18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81.6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26.8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84.1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22.8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20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79.4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CO; charcol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3days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33.7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79.5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house fire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45.7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-2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89.5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house fire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44.2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-3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83.5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house fire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51.7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fire; suicide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46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-3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fire; suicide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24hours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65</a:t>
                      </a:r>
                    </a:p>
                  </a:txBody>
                  <a:tcPr marL="12700" marR="12700" marT="12700" marB="0" anchor="ctr"/>
                </a:tc>
              </a:tr>
              <a:tr h="21349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</a:t>
                      </a:r>
                      <a:r>
                        <a:rPr 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hypothermia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30hours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56.3</a:t>
                      </a: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254000" y="121333"/>
            <a:ext cx="8681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Table 1. Summary of individuals examined and staining results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54000" y="6429847"/>
            <a:ext cx="867092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/>
              <a:t>CO; saturation of </a:t>
            </a:r>
            <a:r>
              <a:rPr lang="en-US" altLang="ja-JP" sz="1050" dirty="0" err="1"/>
              <a:t>COHb</a:t>
            </a:r>
            <a:r>
              <a:rPr lang="en-US" altLang="ja-JP" sz="1050" dirty="0"/>
              <a:t>, </a:t>
            </a:r>
            <a:r>
              <a:rPr lang="en-US" altLang="ja-JP" sz="1050" dirty="0" err="1"/>
              <a:t>CO;charcol</a:t>
            </a:r>
            <a:r>
              <a:rPr lang="en-US" altLang="ja-JP" sz="1050" dirty="0"/>
              <a:t>; suicidal CO poisoning, Orange; color changed cells, </a:t>
            </a:r>
            <a:r>
              <a:rPr lang="en-US" altLang="ja-JP" sz="1050" dirty="0" err="1"/>
              <a:t>Colliquatte</a:t>
            </a:r>
            <a:r>
              <a:rPr lang="en-US" altLang="ja-JP" sz="1050" dirty="0"/>
              <a:t>; cells with vacuoles, contraction B; contraction band, R; right ventricle, S-L, S-T; septum longitudinal or transverse, L; left ventricle, GC; granular cells in the cerebellum, ND; not </a:t>
            </a:r>
            <a:r>
              <a:rPr lang="en-US" altLang="ja-JP" sz="1050" dirty="0" smtClean="0"/>
              <a:t>determined</a:t>
            </a:r>
            <a:endParaRPr lang="en-US" altLang="ja-JP" sz="105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08715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g_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621" y="544835"/>
            <a:ext cx="3928612" cy="293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img_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044" y="544835"/>
            <a:ext cx="3928614" cy="29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86621" y="54483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A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6044" y="5474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B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6621" y="4524749"/>
            <a:ext cx="8333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Figure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1. Contraction band detected in a 74 year old male who died due to suicidal house burning with severe thermal damage in the heart.</a:t>
            </a:r>
          </a:p>
          <a:p>
            <a:r>
              <a:rPr lang="en-US" altLang="ja-JP" dirty="0" smtClean="0"/>
              <a:t>A large number of contraction band were detected by HE stain (A), and in the Azan </a:t>
            </a:r>
          </a:p>
          <a:p>
            <a:r>
              <a:rPr lang="en-US" altLang="ja-JP" dirty="0" smtClean="0"/>
              <a:t>Staining (B) the color was not different from that from other individuals.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g_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6882" y="219666"/>
            <a:ext cx="4300111" cy="320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895048" y="5079720"/>
            <a:ext cx="8013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Figure </a:t>
            </a:r>
            <a:r>
              <a:rPr lang="en-US" altLang="ja-JP" dirty="0" smtClean="0"/>
              <a:t>2. Hypoxic changes observed in the myocardium using Azan stain.</a:t>
            </a:r>
          </a:p>
          <a:p>
            <a:r>
              <a:rPr lang="en-US" altLang="ja-JP" dirty="0" smtClean="0"/>
              <a:t>Azan stain showed orange color myocardial cells in the left ventricle (A) and </a:t>
            </a:r>
          </a:p>
          <a:p>
            <a:r>
              <a:rPr lang="en-US" altLang="ja-JP" dirty="0"/>
              <a:t>c</a:t>
            </a:r>
            <a:r>
              <a:rPr lang="en-US" altLang="ja-JP" dirty="0" smtClean="0"/>
              <a:t>ontraction  bands and </a:t>
            </a:r>
            <a:r>
              <a:rPr lang="en-US" dirty="0" err="1"/>
              <a:t>colliquative</a:t>
            </a:r>
            <a:r>
              <a:rPr lang="en-US" dirty="0"/>
              <a:t> </a:t>
            </a:r>
            <a:r>
              <a:rPr lang="en-US" dirty="0" err="1"/>
              <a:t>myocytolysis</a:t>
            </a:r>
            <a:r>
              <a:rPr lang="ja-JP" dirty="0" smtClean="0"/>
              <a:t> </a:t>
            </a:r>
            <a:r>
              <a:rPr lang="en-US" altLang="ja-JP" dirty="0" smtClean="0"/>
              <a:t>(B) were also recognized in the </a:t>
            </a:r>
          </a:p>
          <a:p>
            <a:r>
              <a:rPr lang="en-US" altLang="ja-JP" dirty="0" smtClean="0"/>
              <a:t>r</a:t>
            </a:r>
            <a:r>
              <a:rPr kumimoji="1" lang="en-US" altLang="ja-JP" dirty="0" smtClean="0"/>
              <a:t>ight ventricle obtained from A-13 case</a:t>
            </a:r>
            <a:r>
              <a:rPr lang="en-US" altLang="ja-JP" dirty="0" smtClean="0"/>
              <a:t> who died carbon monoxide poisoning </a:t>
            </a:r>
          </a:p>
          <a:p>
            <a:r>
              <a:rPr lang="en-US" altLang="ja-JP" dirty="0" smtClean="0"/>
              <a:t>using burning charcoal </a:t>
            </a:r>
            <a:r>
              <a:rPr lang="en-US" altLang="ja-JP" dirty="0" err="1" smtClean="0"/>
              <a:t>briquet</a:t>
            </a:r>
            <a:r>
              <a:rPr lang="en-US" altLang="ja-JP" dirty="0" smtClean="0"/>
              <a:t>. </a:t>
            </a:r>
            <a:endParaRPr kumimoji="1" lang="ja-JP" altLang="en-US" dirty="0"/>
          </a:p>
        </p:txBody>
      </p:sp>
      <p:pic>
        <p:nvPicPr>
          <p:cNvPr id="9" name="Picture 4" descr="img_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67" y="241891"/>
            <a:ext cx="4270333" cy="318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301667" y="246685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</a:rPr>
              <a:t>A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66882" y="2196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264" y="679474"/>
            <a:ext cx="3642007" cy="2718860"/>
          </a:xfrm>
          <a:prstGeom prst="rect">
            <a:avLst/>
          </a:prstGeom>
        </p:spPr>
      </p:pic>
      <p:pic>
        <p:nvPicPr>
          <p:cNvPr id="3" name=" 1" descr="img_01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607" y="684560"/>
            <a:ext cx="3765449" cy="271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img_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6056" y="3605080"/>
            <a:ext cx="3780000" cy="3056252"/>
          </a:xfrm>
          <a:prstGeom prst="rect">
            <a:avLst/>
          </a:prstGeom>
          <a:noFill/>
          <a:ln/>
        </p:spPr>
      </p:pic>
      <p:sp>
        <p:nvSpPr>
          <p:cNvPr id="5" name="テキスト ボックス 4"/>
          <p:cNvSpPr txBox="1"/>
          <p:nvPr/>
        </p:nvSpPr>
        <p:spPr>
          <a:xfrm>
            <a:off x="516056" y="36085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607" y="684560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74264" y="6794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B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93705" y="3522011"/>
            <a:ext cx="45502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Figure </a:t>
            </a:r>
            <a:r>
              <a:rPr kumimoji="1" lang="en-US" altLang="ja-JP" dirty="0" smtClean="0"/>
              <a:t>3. Cardiac tissue obtained from D-1 case  who died due to hypothermia.</a:t>
            </a:r>
          </a:p>
          <a:p>
            <a:r>
              <a:rPr lang="en-US" altLang="ja-JP" dirty="0" smtClean="0"/>
              <a:t>A: </a:t>
            </a:r>
            <a:r>
              <a:rPr lang="en-US" dirty="0"/>
              <a:t>The adhered cardiac cells in hypothermic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death</a:t>
            </a:r>
            <a:r>
              <a:rPr lang="en-US" dirty="0"/>
              <a:t>.</a:t>
            </a:r>
            <a:r>
              <a:rPr lang="en-US" dirty="0" smtClean="0"/>
              <a:t> The </a:t>
            </a:r>
            <a:r>
              <a:rPr lang="en-US" dirty="0"/>
              <a:t>cardiac cells</a:t>
            </a:r>
            <a:r>
              <a:rPr lang="en-US" dirty="0" smtClean="0"/>
              <a:t> remarkably </a:t>
            </a:r>
            <a:r>
              <a:rPr lang="en-US" dirty="0"/>
              <a:t>adhered</a:t>
            </a:r>
            <a:r>
              <a:rPr lang="en-US" dirty="0" smtClean="0"/>
              <a:t> </a:t>
            </a:r>
          </a:p>
          <a:p>
            <a:r>
              <a:rPr lang="en-US" dirty="0" smtClean="0"/>
              <a:t>to </a:t>
            </a:r>
            <a:r>
              <a:rPr lang="en-US" dirty="0"/>
              <a:t>each other and red colored cells are </a:t>
            </a:r>
            <a:r>
              <a:rPr lang="en-US" dirty="0" smtClean="0"/>
              <a:t>also</a:t>
            </a:r>
          </a:p>
          <a:p>
            <a:r>
              <a:rPr lang="en-US" dirty="0" smtClean="0"/>
              <a:t> </a:t>
            </a:r>
            <a:r>
              <a:rPr lang="en-US" dirty="0"/>
              <a:t>recognized</a:t>
            </a:r>
            <a:r>
              <a:rPr lang="en-US" dirty="0" smtClean="0"/>
              <a:t>. HE stain. × 100</a:t>
            </a:r>
          </a:p>
          <a:p>
            <a:r>
              <a:rPr lang="en-US" altLang="ja-JP" dirty="0" smtClean="0"/>
              <a:t>B: The contraction bands were detected by Azan stain. </a:t>
            </a:r>
            <a:r>
              <a:rPr lang="en-US" dirty="0" smtClean="0"/>
              <a:t>×</a:t>
            </a:r>
            <a:r>
              <a:rPr lang="en-US" altLang="ja-JP" dirty="0" smtClean="0"/>
              <a:t>200</a:t>
            </a:r>
          </a:p>
          <a:p>
            <a:r>
              <a:rPr lang="en-US" altLang="ja-JP" dirty="0" smtClean="0"/>
              <a:t>C: The </a:t>
            </a:r>
            <a:r>
              <a:rPr lang="en-US" dirty="0" err="1"/>
              <a:t>colliquative</a:t>
            </a:r>
            <a:r>
              <a:rPr lang="en-US" dirty="0"/>
              <a:t> </a:t>
            </a:r>
            <a:r>
              <a:rPr lang="en-US" dirty="0" err="1" smtClean="0"/>
              <a:t>myocytolysis</a:t>
            </a:r>
            <a:r>
              <a:rPr lang="en-US" dirty="0"/>
              <a:t> </a:t>
            </a:r>
            <a:r>
              <a:rPr lang="en-US" dirty="0" smtClean="0"/>
              <a:t>was detected  by Azan stain. ×100</a:t>
            </a:r>
            <a:r>
              <a:rPr lang="ja-JP" altLang="en-US" dirty="0" smtClean="0"/>
              <a:t> </a:t>
            </a:r>
          </a:p>
          <a:p>
            <a:endParaRPr kumimoji="1" lang="ja-JP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717</Words>
  <Application>Microsoft Office PowerPoint</Application>
  <PresentationFormat>画面に合わせる (4:3)</PresentationFormat>
  <Paragraphs>376</Paragraphs>
  <Slides>4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テーマ</vt:lpstr>
      <vt:lpstr>スライド 1</vt:lpstr>
      <vt:lpstr>スライド 2</vt:lpstr>
      <vt:lpstr>スライド 3</vt:lpstr>
      <vt:lpstr>スライド 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legal SUMS</dc:creator>
  <cp:lastModifiedBy>morita</cp:lastModifiedBy>
  <cp:revision>13</cp:revision>
  <dcterms:created xsi:type="dcterms:W3CDTF">2013-06-14T00:04:08Z</dcterms:created>
  <dcterms:modified xsi:type="dcterms:W3CDTF">2013-06-14T07:21:11Z</dcterms:modified>
</cp:coreProperties>
</file>